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embeddedFontLst>
    <p:embeddedFont>
      <p:font typeface="Anaheim" panose="020B0604020202020204" charset="0"/>
      <p:regular r:id="rId75"/>
      <p:bold r:id="rId76"/>
    </p:embeddedFont>
    <p:embeddedFont>
      <p:font typeface="Bebas Neue" panose="020B0606020202050201" pitchFamily="34" charset="0"/>
      <p:regular r:id="rId77"/>
    </p:embeddedFont>
    <p:embeddedFont>
      <p:font typeface="Comfortaa" panose="020B0604020202020204" charset="0"/>
      <p:regular r:id="rId78"/>
      <p:bold r:id="rId79"/>
    </p:embeddedFont>
    <p:embeddedFont>
      <p:font typeface="Fira Code" panose="020B0809050000020004" pitchFamily="49" charset="0"/>
      <p:regular r:id="rId80"/>
      <p:bold r:id="rId81"/>
    </p:embeddedFont>
    <p:embeddedFont>
      <p:font typeface="Nunito Light" pitchFamily="2" charset="0"/>
      <p:regular r:id="rId82"/>
      <p:italic r:id="rId83"/>
    </p:embeddedFont>
    <p:embeddedFont>
      <p:font typeface="PT Sans" panose="020B0503020203020204" pitchFamily="34" charset="0"/>
      <p:regular r:id="rId84"/>
      <p:bold r:id="rId85"/>
      <p:italic r:id="rId86"/>
      <p:boldItalic r:id="rId87"/>
    </p:embeddedFont>
    <p:embeddedFont>
      <p:font typeface="Roboto Mono" panose="00000009000000000000" pitchFamily="49" charset="0"/>
      <p:regular r:id="rId88"/>
      <p:bold r:id="rId89"/>
      <p:italic r:id="rId90"/>
      <p:boldItalic r:id="rId91"/>
    </p:embeddedFont>
    <p:embeddedFont>
      <p:font typeface="Source Code Pro" panose="020B0509030403020204" pitchFamily="49" charset="0"/>
      <p:regular r:id="rId92"/>
      <p:bold r:id="rId93"/>
      <p:italic r:id="rId94"/>
      <p:boldItalic r:id="rId95"/>
    </p:embeddedFont>
    <p:embeddedFont>
      <p:font typeface="Source Code Pro Medium" panose="020B0509030403020204" pitchFamily="49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C59427-CFC5-4531-ADC6-F2E770B32C20}">
  <a:tblStyle styleId="{35C59427-CFC5-4531-ADC6-F2E770B32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69CA80-CD10-4762-833D-312705E4E9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250715-91CA-433E-80F3-6C0B9FF4F4E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13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56659a06f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56659a06f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56659a06f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56659a06f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717af5c3e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717af5c3e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717af5c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5717af5c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5717af5c3e_40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5717af5c3e_40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5717af5c3e_40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5717af5c3e_407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717af5c3e_407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717af5c3e_407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5717af5c3e_407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5717af5c3e_407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659a0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659a06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56751d24a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56751d24a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56659a06fe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356659a06fe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Frontend Architecture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Stack: HTML, CSS, JavaScript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CSS Framework: Bootstrap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Client-side logic using Vanilla JS (or React if applicable)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Interaction with backend APIs (fetch/Axios)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56751d24a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56751d24a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56751d24a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56751d24a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56751d24a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56751d24a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5717af5c3e_98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5717af5c3e_98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56751d24a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56751d24a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Functional Requirements (High-level)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Group into: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User-side: Registration, cart, checkout, search, profile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Admin-side: Inventory, orders, promotions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2 functions (as requested):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Add-to-Cart &amp; Checkout Flow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56659a06fe_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56659a06fe_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570f024e2c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570f024e2c_1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570f024e2c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570f024e2c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570f024e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570f024e2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570f024e2c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570f024e2c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570f024e2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570f024e2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570f024e2c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3570f024e2c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570f024e2c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570f024e2c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3570f024e2c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3570f024e2c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6659a06f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6659a06f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570f024e2c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570f024e2c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570f024e2c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570f024e2c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570f024e2c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570f024e2c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717af5c3e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717af5c3e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570f024e2c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3570f024e2c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3570f024e2c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3570f024e2c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70f024e2c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70f024e2c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35717af5c3e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35717af5c3e_1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35717af5c3e_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35717af5c3e_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570f024e2c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570f024e2c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5717af5c3e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35717af5c3e_1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5717af5c3e_1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35717af5c3e_1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5717af5c3e_1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35717af5c3e_1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570f024e2c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3570f024e2c_1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570f024e2c_1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570f024e2c_1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70f024e2c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70f024e2c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70f024e2c_1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70f024e2c_1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570f024e2c_1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3570f024e2c_1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Page: Product display, responsive grid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Page: Details, add to cart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Cart Page: Item summary + Checkout button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Checkout Page: Form + payment summary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Admin Dashboard (optional): Manage orders/products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70f024e2c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70f024e2c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70f024e2c_1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70f024e2c_1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3570f024e2c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3570f024e2c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5717af5c3e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35717af5c3e_1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Demo / Screenshots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Optional short video/GIF walkthrough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Emphasize: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Login/Register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Product interaction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Cart &amp; checkout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35717af5c3e_98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35717af5c3e_98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35717af5c3e_98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35717af5c3e_98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35717af5c3e_9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35717af5c3e_9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35717af5c3e_98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35717af5c3e_98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35717af5c3e_9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35717af5c3e_98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35717af5c3e_98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35717af5c3e_98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35717af5c3e_9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35717af5c3e_9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Frontend-Backend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API integration for login, product fetch, cart sync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Token storage (localStorage or cookies)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Error handling and user feedback (toasts, alerts)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6659a06fe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6659a06fe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56659a06fe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356659a06fe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Design &amp; UX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56659a06fe_3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356659a06fe_3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56659a06f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356659a06f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Functional Requirements (High-level)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Group into: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User-side: Registration, cart, checkout, search, profile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Admin-side: Inventory, orders, promotions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Highlight 2 functions (as requested):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Add-to-Cart &amp; Checkout Flow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Admin Product Management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6659a06fe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6659a06fe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020613" y="1335100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020588" y="3094475"/>
            <a:ext cx="7102800" cy="46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1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77" name="Google Shape;77;p1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687525" y="3464250"/>
            <a:ext cx="5743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687414" y="1600950"/>
            <a:ext cx="57435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4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4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535650"/>
            <a:ext cx="3165900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713225" y="2914050"/>
            <a:ext cx="3165900" cy="16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4783250" y="5320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0" y="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4837200" y="1501200"/>
            <a:ext cx="3593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3500600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"/>
          </p:nvPr>
        </p:nvSpPr>
        <p:spPr>
          <a:xfrm>
            <a:off x="6445791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3500600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4"/>
          </p:nvPr>
        </p:nvSpPr>
        <p:spPr>
          <a:xfrm>
            <a:off x="6445791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5"/>
          </p:nvPr>
        </p:nvSpPr>
        <p:spPr>
          <a:xfrm>
            <a:off x="3194436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6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7"/>
          </p:nvPr>
        </p:nvSpPr>
        <p:spPr>
          <a:xfrm>
            <a:off x="6139611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8"/>
          </p:nvPr>
        </p:nvSpPr>
        <p:spPr>
          <a:xfrm>
            <a:off x="6139611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394900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864750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3"/>
          </p:nvPr>
        </p:nvSpPr>
        <p:spPr>
          <a:xfrm>
            <a:off x="1394900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4"/>
          </p:nvPr>
        </p:nvSpPr>
        <p:spPr>
          <a:xfrm>
            <a:off x="3864750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5"/>
          </p:nvPr>
        </p:nvSpPr>
        <p:spPr>
          <a:xfrm>
            <a:off x="6334599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6"/>
          </p:nvPr>
        </p:nvSpPr>
        <p:spPr>
          <a:xfrm>
            <a:off x="6334599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7"/>
          </p:nvPr>
        </p:nvSpPr>
        <p:spPr>
          <a:xfrm>
            <a:off x="1113052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8"/>
          </p:nvPr>
        </p:nvSpPr>
        <p:spPr>
          <a:xfrm>
            <a:off x="3582900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9"/>
          </p:nvPr>
        </p:nvSpPr>
        <p:spPr>
          <a:xfrm>
            <a:off x="6052748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3"/>
          </p:nvPr>
        </p:nvSpPr>
        <p:spPr>
          <a:xfrm>
            <a:off x="1113052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4"/>
          </p:nvPr>
        </p:nvSpPr>
        <p:spPr>
          <a:xfrm>
            <a:off x="3582900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5"/>
          </p:nvPr>
        </p:nvSpPr>
        <p:spPr>
          <a:xfrm>
            <a:off x="6052748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3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87" name="Google Shape;187;p2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0" name="Google Shape;190;p23"/>
          <p:cNvSpPr txBox="1">
            <a:spLocks noGrp="1"/>
          </p:cNvSpPr>
          <p:nvPr>
            <p:ph type="title" hasCustomPrompt="1"/>
          </p:nvPr>
        </p:nvSpPr>
        <p:spPr>
          <a:xfrm>
            <a:off x="4051975" y="630575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4408555" y="130067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2" hasCustomPrompt="1"/>
          </p:nvPr>
        </p:nvSpPr>
        <p:spPr>
          <a:xfrm>
            <a:off x="4051975" y="1982840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3"/>
          </p:nvPr>
        </p:nvSpPr>
        <p:spPr>
          <a:xfrm>
            <a:off x="4408555" y="2652935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 idx="4" hasCustomPrompt="1"/>
          </p:nvPr>
        </p:nvSpPr>
        <p:spPr>
          <a:xfrm>
            <a:off x="4051975" y="3335105"/>
            <a:ext cx="4022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5"/>
          </p:nvPr>
        </p:nvSpPr>
        <p:spPr>
          <a:xfrm>
            <a:off x="4408555" y="4005200"/>
            <a:ext cx="4022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9" name="Google Shape;199;p2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 hasCustomPrompt="1"/>
          </p:nvPr>
        </p:nvSpPr>
        <p:spPr>
          <a:xfrm>
            <a:off x="884850" y="1890700"/>
            <a:ext cx="1055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980375" y="3439250"/>
            <a:ext cx="22260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2"/>
          </p:nvPr>
        </p:nvSpPr>
        <p:spPr>
          <a:xfrm>
            <a:off x="720000" y="2906725"/>
            <a:ext cx="23040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title" idx="3" hasCustomPrompt="1"/>
          </p:nvPr>
        </p:nvSpPr>
        <p:spPr>
          <a:xfrm>
            <a:off x="3590988" y="1890950"/>
            <a:ext cx="1055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3589193" y="3439250"/>
            <a:ext cx="22260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5"/>
          </p:nvPr>
        </p:nvSpPr>
        <p:spPr>
          <a:xfrm>
            <a:off x="3420001" y="2906725"/>
            <a:ext cx="23040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 idx="6" hasCustomPrompt="1"/>
          </p:nvPr>
        </p:nvSpPr>
        <p:spPr>
          <a:xfrm>
            <a:off x="6296775" y="1891075"/>
            <a:ext cx="1055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7"/>
          </p:nvPr>
        </p:nvSpPr>
        <p:spPr>
          <a:xfrm>
            <a:off x="6198011" y="3439250"/>
            <a:ext cx="22260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8"/>
          </p:nvPr>
        </p:nvSpPr>
        <p:spPr>
          <a:xfrm>
            <a:off x="6120002" y="2906725"/>
            <a:ext cx="23040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3189013" y="696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3485375" y="1860375"/>
            <a:ext cx="49455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3485425" y="3572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200"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31" name="Google Shape;31;p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292547" y="3632599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585702" y="3632599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988437" y="3200700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281362" y="3200700"/>
            <a:ext cx="2675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FullStack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 Ecommerce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Website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1"/>
          </p:nvPr>
        </p:nvSpPr>
        <p:spPr>
          <a:xfrm>
            <a:off x="2735500" y="3373850"/>
            <a:ext cx="60123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400"/>
              <a:t>&lt; </a:t>
            </a:r>
            <a:r>
              <a:rPr lang="en"/>
              <a:t>Presented to: Dr. Dina, Eng. Verina Nashaat &gt;</a:t>
            </a:r>
            <a:r>
              <a:rPr lang="en" sz="1400"/>
              <a:t> 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23139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237" name="Google Shape;237;p2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38" name="Google Shape;238;p2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" name="Google Shape;241;p28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2" name="Google Shape;242;p28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28"/>
          <p:cNvSpPr txBox="1">
            <a:spLocks noGrp="1"/>
          </p:cNvSpPr>
          <p:nvPr>
            <p:ph type="subTitle" idx="1"/>
          </p:nvPr>
        </p:nvSpPr>
        <p:spPr>
          <a:xfrm>
            <a:off x="3655275" y="4001925"/>
            <a:ext cx="4765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400"/>
              <a:t>&lt; </a:t>
            </a:r>
            <a:r>
              <a:rPr lang="en"/>
              <a:t>Internet Programming - CSE341 &gt;</a:t>
            </a:r>
            <a:r>
              <a:rPr lang="en" sz="1400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r>
              <a:rPr lang="en">
                <a:solidFill>
                  <a:schemeClr val="accent4"/>
                </a:solidFill>
              </a:rPr>
              <a:t>Used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525" name="Google Shape;525;p37"/>
          <p:cNvGrpSpPr/>
          <p:nvPr/>
        </p:nvGrpSpPr>
        <p:grpSpPr>
          <a:xfrm>
            <a:off x="321967" y="1337250"/>
            <a:ext cx="2415354" cy="3413475"/>
            <a:chOff x="719992" y="1135488"/>
            <a:chExt cx="2415354" cy="3413475"/>
          </a:xfrm>
        </p:grpSpPr>
        <p:sp>
          <p:nvSpPr>
            <p:cNvPr id="526" name="Google Shape;526;p37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850" y="1463575"/>
            <a:ext cx="5447100" cy="30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 txBox="1">
            <a:spLocks noGrp="1"/>
          </p:cNvSpPr>
          <p:nvPr>
            <p:ph type="title"/>
          </p:nvPr>
        </p:nvSpPr>
        <p:spPr>
          <a:xfrm>
            <a:off x="720000" y="1375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 – MongoDB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67" name="Google Shape;567;p38"/>
          <p:cNvSpPr txBox="1">
            <a:spLocks noGrp="1"/>
          </p:cNvSpPr>
          <p:nvPr>
            <p:ph type="subTitle" idx="1"/>
          </p:nvPr>
        </p:nvSpPr>
        <p:spPr>
          <a:xfrm>
            <a:off x="3194425" y="147942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document-oriented database.</a:t>
            </a:r>
            <a:endParaRPr/>
          </a:p>
        </p:txBody>
      </p:sp>
      <p:sp>
        <p:nvSpPr>
          <p:cNvPr id="568" name="Google Shape;568;p38"/>
          <p:cNvSpPr txBox="1">
            <a:spLocks noGrp="1"/>
          </p:cNvSpPr>
          <p:nvPr>
            <p:ph type="subTitle" idx="2"/>
          </p:nvPr>
        </p:nvSpPr>
        <p:spPr>
          <a:xfrm>
            <a:off x="6508226" y="1624575"/>
            <a:ext cx="227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storing product info, users, orders, etc.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8"/>
          <p:cNvSpPr txBox="1">
            <a:spLocks noGrp="1"/>
          </p:cNvSpPr>
          <p:nvPr>
            <p:ph type="subTitle" idx="3"/>
          </p:nvPr>
        </p:nvSpPr>
        <p:spPr>
          <a:xfrm>
            <a:off x="3194425" y="3168400"/>
            <a:ext cx="227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data as flexible JSON-like documents.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8"/>
          <p:cNvSpPr txBox="1">
            <a:spLocks noGrp="1"/>
          </p:cNvSpPr>
          <p:nvPr>
            <p:ph type="subTitle" idx="4"/>
          </p:nvPr>
        </p:nvSpPr>
        <p:spPr>
          <a:xfrm>
            <a:off x="6508225" y="3133075"/>
            <a:ext cx="2519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great with JavaScript via native BSON format.</a:t>
            </a:r>
            <a:endParaRPr/>
          </a:p>
        </p:txBody>
      </p:sp>
      <p:sp>
        <p:nvSpPr>
          <p:cNvPr id="571" name="Google Shape;571;p38"/>
          <p:cNvSpPr txBox="1">
            <a:spLocks noGrp="1"/>
          </p:cNvSpPr>
          <p:nvPr>
            <p:ph type="subTitle" idx="5"/>
          </p:nvPr>
        </p:nvSpPr>
        <p:spPr>
          <a:xfrm>
            <a:off x="2756845" y="1641575"/>
            <a:ext cx="582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72" name="Google Shape;572;p38"/>
          <p:cNvSpPr txBox="1">
            <a:spLocks noGrp="1"/>
          </p:cNvSpPr>
          <p:nvPr>
            <p:ph type="subTitle" idx="6"/>
          </p:nvPr>
        </p:nvSpPr>
        <p:spPr>
          <a:xfrm>
            <a:off x="2830508" y="316840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subTitle" idx="7"/>
          </p:nvPr>
        </p:nvSpPr>
        <p:spPr>
          <a:xfrm>
            <a:off x="6072633" y="1641575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74" name="Google Shape;574;p38"/>
          <p:cNvSpPr txBox="1">
            <a:spLocks noGrp="1"/>
          </p:cNvSpPr>
          <p:nvPr>
            <p:ph type="subTitle" idx="8"/>
          </p:nvPr>
        </p:nvSpPr>
        <p:spPr>
          <a:xfrm>
            <a:off x="6139608" y="306125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575" name="Google Shape;575;p38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576" name="Google Shape;576;p38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38"/>
          <p:cNvSpPr txBox="1">
            <a:spLocks noGrp="1"/>
          </p:cNvSpPr>
          <p:nvPr>
            <p:ph type="subTitle" idx="3"/>
          </p:nvPr>
        </p:nvSpPr>
        <p:spPr>
          <a:xfrm>
            <a:off x="123163" y="7102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The Database &gt;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6438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 – Express.js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7" name="Google Shape;617;p39"/>
          <p:cNvSpPr txBox="1">
            <a:spLocks noGrp="1"/>
          </p:cNvSpPr>
          <p:nvPr>
            <p:ph type="subTitle" idx="1"/>
          </p:nvPr>
        </p:nvSpPr>
        <p:spPr>
          <a:xfrm>
            <a:off x="3194425" y="1479425"/>
            <a:ext cx="21546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Lightweight Node.js framework for building web APIs.</a:t>
            </a:r>
            <a:endParaRPr/>
          </a:p>
        </p:txBody>
      </p:sp>
      <p:sp>
        <p:nvSpPr>
          <p:cNvPr id="618" name="Google Shape;618;p39"/>
          <p:cNvSpPr txBox="1">
            <a:spLocks noGrp="1"/>
          </p:cNvSpPr>
          <p:nvPr>
            <p:ph type="subTitle" idx="2"/>
          </p:nvPr>
        </p:nvSpPr>
        <p:spPr>
          <a:xfrm>
            <a:off x="6508225" y="1624575"/>
            <a:ext cx="23856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Middleware-based: easy to plug in authentication, validation,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9"/>
          <p:cNvSpPr txBox="1">
            <a:spLocks noGrp="1"/>
          </p:cNvSpPr>
          <p:nvPr>
            <p:ph type="subTitle" idx="3"/>
          </p:nvPr>
        </p:nvSpPr>
        <p:spPr>
          <a:xfrm>
            <a:off x="3194425" y="3168400"/>
            <a:ext cx="22785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Handles HTTP requests like GET /products or POST /login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/>
          <p:cNvSpPr txBox="1">
            <a:spLocks noGrp="1"/>
          </p:cNvSpPr>
          <p:nvPr>
            <p:ph type="subTitle" idx="4"/>
          </p:nvPr>
        </p:nvSpPr>
        <p:spPr>
          <a:xfrm>
            <a:off x="6508225" y="3133075"/>
            <a:ext cx="2519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Acts as the bridge between frontend and database.</a:t>
            </a:r>
            <a:endParaRPr/>
          </a:p>
        </p:txBody>
      </p:sp>
      <p:sp>
        <p:nvSpPr>
          <p:cNvPr id="621" name="Google Shape;621;p39"/>
          <p:cNvSpPr txBox="1">
            <a:spLocks noGrp="1"/>
          </p:cNvSpPr>
          <p:nvPr>
            <p:ph type="subTitle" idx="5"/>
          </p:nvPr>
        </p:nvSpPr>
        <p:spPr>
          <a:xfrm>
            <a:off x="2756845" y="1641575"/>
            <a:ext cx="582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22" name="Google Shape;622;p39"/>
          <p:cNvSpPr txBox="1">
            <a:spLocks noGrp="1"/>
          </p:cNvSpPr>
          <p:nvPr>
            <p:ph type="subTitle" idx="6"/>
          </p:nvPr>
        </p:nvSpPr>
        <p:spPr>
          <a:xfrm>
            <a:off x="2830508" y="316840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23" name="Google Shape;623;p39"/>
          <p:cNvSpPr txBox="1">
            <a:spLocks noGrp="1"/>
          </p:cNvSpPr>
          <p:nvPr>
            <p:ph type="subTitle" idx="7"/>
          </p:nvPr>
        </p:nvSpPr>
        <p:spPr>
          <a:xfrm>
            <a:off x="6072633" y="1641575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24" name="Google Shape;624;p39"/>
          <p:cNvSpPr txBox="1">
            <a:spLocks noGrp="1"/>
          </p:cNvSpPr>
          <p:nvPr>
            <p:ph type="subTitle" idx="8"/>
          </p:nvPr>
        </p:nvSpPr>
        <p:spPr>
          <a:xfrm>
            <a:off x="6139608" y="306125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625" name="Google Shape;625;p39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626" name="Google Shape;626;p39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 txBox="1">
            <a:spLocks noGrp="1"/>
          </p:cNvSpPr>
          <p:nvPr>
            <p:ph type="subTitle" idx="3"/>
          </p:nvPr>
        </p:nvSpPr>
        <p:spPr>
          <a:xfrm>
            <a:off x="123163" y="7102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The Server 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R &amp; N – React.js &amp; Node.js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3194425" y="1479425"/>
            <a:ext cx="227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builds the dynamic frontend UI (product listings, cart, forms).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 txBox="1">
            <a:spLocks noGrp="1"/>
          </p:cNvSpPr>
          <p:nvPr>
            <p:ph type="subTitle" idx="2"/>
          </p:nvPr>
        </p:nvSpPr>
        <p:spPr>
          <a:xfrm>
            <a:off x="6508225" y="1624575"/>
            <a:ext cx="23856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powers the backend and runs Express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3"/>
          </p:nvPr>
        </p:nvSpPr>
        <p:spPr>
          <a:xfrm>
            <a:off x="3194425" y="3168400"/>
            <a:ext cx="2278500" cy="11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components and hooks to manage user interaction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0"/>
          <p:cNvSpPr txBox="1">
            <a:spLocks noGrp="1"/>
          </p:cNvSpPr>
          <p:nvPr>
            <p:ph type="subTitle" idx="4"/>
          </p:nvPr>
        </p:nvSpPr>
        <p:spPr>
          <a:xfrm>
            <a:off x="6508225" y="3133075"/>
            <a:ext cx="2519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using JavaScript on both frontend and backend.</a:t>
            </a:r>
            <a:endParaRPr/>
          </a:p>
        </p:txBody>
      </p:sp>
      <p:sp>
        <p:nvSpPr>
          <p:cNvPr id="671" name="Google Shape;671;p40"/>
          <p:cNvSpPr txBox="1">
            <a:spLocks noGrp="1"/>
          </p:cNvSpPr>
          <p:nvPr>
            <p:ph type="subTitle" idx="5"/>
          </p:nvPr>
        </p:nvSpPr>
        <p:spPr>
          <a:xfrm>
            <a:off x="2756845" y="1641575"/>
            <a:ext cx="5829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6"/>
          </p:nvPr>
        </p:nvSpPr>
        <p:spPr>
          <a:xfrm>
            <a:off x="2830508" y="316840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7"/>
          </p:nvPr>
        </p:nvSpPr>
        <p:spPr>
          <a:xfrm>
            <a:off x="6072633" y="1641575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8"/>
          </p:nvPr>
        </p:nvSpPr>
        <p:spPr>
          <a:xfrm>
            <a:off x="6139608" y="3061250"/>
            <a:ext cx="435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676" name="Google Shape;676;p40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0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Frontend and Runtime 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Requirements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717" name="Google Shape;717;p41"/>
          <p:cNvGrpSpPr/>
          <p:nvPr/>
        </p:nvGrpSpPr>
        <p:grpSpPr>
          <a:xfrm>
            <a:off x="321967" y="1337250"/>
            <a:ext cx="2415354" cy="3413475"/>
            <a:chOff x="719992" y="1135488"/>
            <a:chExt cx="2415354" cy="3413475"/>
          </a:xfrm>
        </p:grpSpPr>
        <p:sp>
          <p:nvSpPr>
            <p:cNvPr id="718" name="Google Shape;718;p41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41"/>
          <p:cNvSpPr txBox="1"/>
          <p:nvPr/>
        </p:nvSpPr>
        <p:spPr>
          <a:xfrm>
            <a:off x="2937775" y="1270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Prioritized Features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754" name="Google Shape;754;p41"/>
          <p:cNvGraphicFramePr/>
          <p:nvPr>
            <p:extLst>
              <p:ext uri="{D42A27DB-BD31-4B8C-83A1-F6EECF244321}">
                <p14:modId xmlns:p14="http://schemas.microsoft.com/office/powerpoint/2010/main" val="823953343"/>
              </p:ext>
            </p:extLst>
          </p:nvPr>
        </p:nvGraphicFramePr>
        <p:xfrm>
          <a:off x="3220950" y="1583625"/>
          <a:ext cx="4835425" cy="3516450"/>
        </p:xfrm>
        <a:graphic>
          <a:graphicData uri="http://schemas.openxmlformats.org/drawingml/2006/table">
            <a:tbl>
              <a:tblPr>
                <a:noFill/>
                <a:tableStyleId>{8E250715-91CA-433E-80F3-6C0B9FF4F4ED}</a:tableStyleId>
              </a:tblPr>
              <a:tblGrid>
                <a:gridCol w="287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Priority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</a:rPr>
                        <a:t>Status</a:t>
                      </a:r>
                      <a:endParaRPr sz="7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User Auth (JWT, bcrypt)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Product/Cart/Checkout Flow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Stripe Payment Integration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Admin Management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Profile Management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Should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Product Reviews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Should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Discount/Coupons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Should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✅ Done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Sales Chart &amp; Analytics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Could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⏳ Planned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Cancell order (Confirmed or pending)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Could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✅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</a:rPr>
                        <a:t>Done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2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Backend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760" name="Google Shape;760;p42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761" name="Google Shape;761;p42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42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 &amp; Libraries</a:t>
            </a:r>
            <a:endParaRPr/>
          </a:p>
        </p:txBody>
      </p:sp>
      <p:sp>
        <p:nvSpPr>
          <p:cNvPr id="797" name="Google Shape;797;p42"/>
          <p:cNvSpPr txBox="1"/>
          <p:nvPr/>
        </p:nvSpPr>
        <p:spPr>
          <a:xfrm>
            <a:off x="2952150" y="1251750"/>
            <a:ext cx="56076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</a:rPr>
              <a:t>🔐 1. JWT Authentication Flow </a:t>
            </a:r>
            <a:endParaRPr sz="17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How it works:</a:t>
            </a: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On login or signup, the server issues a </a:t>
            </a:r>
            <a:r>
              <a:rPr lang="en" sz="1100" b="1">
                <a:solidFill>
                  <a:schemeClr val="accent1"/>
                </a:solidFill>
              </a:rPr>
              <a:t>JWT</a:t>
            </a:r>
            <a:r>
              <a:rPr lang="en" sz="1100">
                <a:solidFill>
                  <a:schemeClr val="accent1"/>
                </a:solidFill>
              </a:rPr>
              <a:t> containing user data.</a:t>
            </a:r>
            <a:br>
              <a:rPr lang="en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The client stores the token (usually as an HTTP-only cookie).</a:t>
            </a:r>
            <a:br>
              <a:rPr lang="en" sz="1100">
                <a:solidFill>
                  <a:schemeClr val="accent1"/>
                </a:solidFill>
              </a:rPr>
            </a:b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Protected routes validate the token using a middleware.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798" name="Google Shape;798;p42"/>
          <p:cNvSpPr txBox="1"/>
          <p:nvPr/>
        </p:nvSpPr>
        <p:spPr>
          <a:xfrm>
            <a:off x="3105500" y="3311600"/>
            <a:ext cx="4582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// login.controller.ts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token = createToken(user); // JWT creation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res.setHeader('Set-Cookie', [createCookie(token)]);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res.json({ user, token: token.token });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// auth.middleware.ts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token = req.cookies['Authorization'] || extractBearerToken(req);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payload = verify(token, SECRET_KEY); // JWT validation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req.user = await UserModel.findById(payload._id);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Backend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804" name="Google Shape;804;p43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805" name="Google Shape;805;p43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 &amp; Libraries</a:t>
            </a:r>
            <a:endParaRPr/>
          </a:p>
        </p:txBody>
      </p:sp>
      <p:sp>
        <p:nvSpPr>
          <p:cNvPr id="841" name="Google Shape;841;p43"/>
          <p:cNvSpPr txBox="1"/>
          <p:nvPr/>
        </p:nvSpPr>
        <p:spPr>
          <a:xfrm>
            <a:off x="2952150" y="1251750"/>
            <a:ext cx="5607600" cy="19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</a:rPr>
              <a:t>🛡 2. Middleware for Security &amp; Validation </a:t>
            </a:r>
            <a:endParaRPr sz="17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Middleware Types:</a:t>
            </a: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auth.middleware.ts</a:t>
            </a:r>
            <a:r>
              <a:rPr lang="en" sz="1100">
                <a:solidFill>
                  <a:schemeClr val="accent1"/>
                </a:solidFill>
              </a:rPr>
              <a:t> – verifies JWT</a:t>
            </a: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authRequired.middleware.ts</a:t>
            </a:r>
            <a:r>
              <a:rPr lang="en" sz="1100">
                <a:solidFill>
                  <a:schemeClr val="accent1"/>
                </a:solidFill>
              </a:rPr>
              <a:t> – blocks unauthenticated users</a:t>
            </a: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validation.middleware.ts</a:t>
            </a:r>
            <a:r>
              <a:rPr lang="en" sz="1100">
                <a:solidFill>
                  <a:schemeClr val="accent1"/>
                </a:solidFill>
              </a:rPr>
              <a:t> – checks request body using </a:t>
            </a: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class-validator</a:t>
            </a:r>
            <a:endParaRPr sz="11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error.middleware.ts</a:t>
            </a:r>
            <a:r>
              <a:rPr lang="en" sz="1100">
                <a:solidFill>
                  <a:schemeClr val="accent1"/>
                </a:solidFill>
              </a:rPr>
              <a:t> – global error handler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842" name="Google Shape;842;p43"/>
          <p:cNvSpPr txBox="1"/>
          <p:nvPr/>
        </p:nvSpPr>
        <p:spPr>
          <a:xfrm>
            <a:off x="3105500" y="3311600"/>
            <a:ext cx="4582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// Example: Protected route with role-based access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router.post(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'/coupons',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authMiddleware,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adminOnlyMiddleware,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validationMiddleware(CreateCouponDto, 'body'),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couponController.createCoupon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4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Backend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848" name="Google Shape;848;p44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849" name="Google Shape;849;p44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4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 &amp; Libraries</a:t>
            </a:r>
            <a:endParaRPr/>
          </a:p>
        </p:txBody>
      </p:sp>
      <p:sp>
        <p:nvSpPr>
          <p:cNvPr id="885" name="Google Shape;885;p44"/>
          <p:cNvSpPr txBox="1"/>
          <p:nvPr/>
        </p:nvSpPr>
        <p:spPr>
          <a:xfrm>
            <a:off x="2952150" y="1251750"/>
            <a:ext cx="56076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</a:rPr>
              <a:t>🔒 3. Password Hashing with bcrypt</a:t>
            </a:r>
            <a:endParaRPr sz="17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b="1">
                <a:solidFill>
                  <a:schemeClr val="accent1"/>
                </a:solidFill>
              </a:rPr>
              <a:t>Passwords are not stored as text</a:t>
            </a: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886" name="Google Shape;886;p44"/>
          <p:cNvSpPr txBox="1"/>
          <p:nvPr/>
        </p:nvSpPr>
        <p:spPr>
          <a:xfrm>
            <a:off x="3105500" y="2113500"/>
            <a:ext cx="4582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// signup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hashed = await hash(password, 10);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await UserModel.create({ ...data, password: hashed });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// login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user = await UserModel.findOne({ email }).select('+password');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match = await compare(password, user.password);</a:t>
            </a: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5"/>
          <p:cNvSpPr txBox="1"/>
          <p:nvPr/>
        </p:nvSpPr>
        <p:spPr>
          <a:xfrm>
            <a:off x="2952150" y="1251750"/>
            <a:ext cx="56076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</a:rPr>
              <a:t>📦 4. API Structure &amp; Routing</a:t>
            </a:r>
            <a:endParaRPr sz="17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b="1">
                <a:solidFill>
                  <a:schemeClr val="accent1"/>
                </a:solidFill>
              </a:rPr>
              <a:t>RESTful Structure:</a:t>
            </a:r>
            <a:endParaRPr sz="1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b="1">
                <a:solidFill>
                  <a:schemeClr val="accent1"/>
                </a:solidFill>
              </a:rPr>
              <a:t>CRUD Example:</a:t>
            </a:r>
            <a:endParaRPr sz="1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Backend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893" name="Google Shape;893;p45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894" name="Google Shape;894;p45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5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 &amp; Libraries</a:t>
            </a:r>
            <a:endParaRPr/>
          </a:p>
        </p:txBody>
      </p:sp>
      <p:sp>
        <p:nvSpPr>
          <p:cNvPr id="930" name="Google Shape;930;p45"/>
          <p:cNvSpPr txBox="1"/>
          <p:nvPr/>
        </p:nvSpPr>
        <p:spPr>
          <a:xfrm>
            <a:off x="3100127" y="2166872"/>
            <a:ext cx="458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server/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├─ controllers/   (e.g. user.controller.ts)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├─ services/      (e.g. auth.service.ts)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├─ routes/        (e.g. user.route.ts)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├─ models/        (e.g. user.model.ts)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├─ middlewares/   (auth, validation, error)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1" name="Google Shape;931;p45"/>
          <p:cNvSpPr txBox="1"/>
          <p:nvPr/>
        </p:nvSpPr>
        <p:spPr>
          <a:xfrm>
            <a:off x="3152416" y="3205821"/>
            <a:ext cx="458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POST /api/products      -&gt; createProduct()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GET  /api/products      -&gt; listProducts()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PUT  /api/products/:id  -&gt; updateProduct()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DEL  /api/products/:id  -&gt; deleteProduct()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6"/>
          <p:cNvSpPr txBox="1"/>
          <p:nvPr/>
        </p:nvSpPr>
        <p:spPr>
          <a:xfrm>
            <a:off x="2952150" y="1251750"/>
            <a:ext cx="56076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</a:rPr>
              <a:t>🌐 5. External Integrations</a:t>
            </a:r>
            <a:endParaRPr sz="17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1. Stripe</a:t>
            </a: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Used for payment processing via secure checkout session.</a:t>
            </a:r>
            <a:endParaRPr sz="110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Handles redirection, payment success/failure, and backend webhook events</a:t>
            </a:r>
            <a:r>
              <a:rPr lang="en" sz="1100"/>
              <a:t>.</a:t>
            </a:r>
            <a:endParaRPr sz="1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2. MongoDB (via Mongoose)</a:t>
            </a: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Main data store for users, products, orders, etc.</a:t>
            </a:r>
            <a:endParaRPr sz="11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</a:rPr>
              <a:t>3. (Optional) Image Hosting</a:t>
            </a:r>
            <a:endParaRPr sz="1100" b="1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>
                <a:solidFill>
                  <a:schemeClr val="accent1"/>
                </a:solidFill>
              </a:rPr>
              <a:t>Products use </a:t>
            </a:r>
            <a:r>
              <a:rPr lang="en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imageUrl</a:t>
            </a:r>
            <a:r>
              <a:rPr lang="en" sz="1100">
                <a:solidFill>
                  <a:schemeClr val="accent1"/>
                </a:solidFill>
              </a:rPr>
              <a:t> field — implies either hosted images or planned image uploads.</a:t>
            </a:r>
            <a:endParaRPr sz="11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accent1"/>
              </a:solidFill>
            </a:endParaRPr>
          </a:p>
        </p:txBody>
      </p:sp>
      <p:sp>
        <p:nvSpPr>
          <p:cNvPr id="937" name="Google Shape;937;p46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Backend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938" name="Google Shape;938;p46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939" name="Google Shape;939;p46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46"/>
          <p:cNvSpPr txBox="1">
            <a:spLocks noGrp="1"/>
          </p:cNvSpPr>
          <p:nvPr>
            <p:ph type="subTitle" idx="3"/>
          </p:nvPr>
        </p:nvSpPr>
        <p:spPr>
          <a:xfrm>
            <a:off x="123163" y="786450"/>
            <a:ext cx="7102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Tools &amp; Libraries</a:t>
            </a:r>
            <a:endParaRPr/>
          </a:p>
        </p:txBody>
      </p:sp>
      <p:sp>
        <p:nvSpPr>
          <p:cNvPr id="975" name="Google Shape;975;p46"/>
          <p:cNvSpPr txBox="1"/>
          <p:nvPr/>
        </p:nvSpPr>
        <p:spPr>
          <a:xfrm>
            <a:off x="3164608" y="2730649"/>
            <a:ext cx="4582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const session = await stripe.checkout.sessions.create({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  line_items, success_url, cancel_url, metadata: { orderId }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8FAFB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F8FAF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6" name="Google Shape;976;p4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348" y="2664600"/>
            <a:ext cx="2202426" cy="12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2691300" y="333525"/>
            <a:ext cx="37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lang="en">
                <a:solidFill>
                  <a:schemeClr val="accent4"/>
                </a:solidFill>
              </a:rPr>
              <a:t>Members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293" name="Google Shape;293;p29"/>
          <p:cNvGraphicFramePr/>
          <p:nvPr/>
        </p:nvGraphicFramePr>
        <p:xfrm>
          <a:off x="1557488" y="1401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{35C59427-CFC5-4531-ADC6-F2E770B32C20}</a:tableStyleId>
              </a:tblPr>
              <a:tblGrid>
                <a:gridCol w="30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Student</a:t>
                      </a:r>
                      <a:endParaRPr sz="1800">
                        <a:solidFill>
                          <a:schemeClr val="dk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E48A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ID</a:t>
                      </a:r>
                      <a:endParaRPr sz="1800">
                        <a:solidFill>
                          <a:srgbClr val="4E48AB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Patrick Ramez Eskander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21P0180</a:t>
                      </a:r>
                      <a:endParaRPr sz="1800">
                        <a:solidFill>
                          <a:schemeClr val="accent3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Monica Hany Makram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21P0173</a:t>
                      </a:r>
                      <a:endParaRPr sz="1800">
                        <a:solidFill>
                          <a:schemeClr val="lt2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Mohamed Hossam Abdelalim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21P0254</a:t>
                      </a:r>
                      <a:endParaRPr sz="1800">
                        <a:solidFill>
                          <a:schemeClr val="accent4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Youssef Hany Emil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21P0082</a:t>
                      </a:r>
                      <a:endParaRPr sz="18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Mark Saleh Sobhi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21P0206</a:t>
                      </a:r>
                      <a:endParaRPr sz="1800">
                        <a:solidFill>
                          <a:schemeClr val="accent3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Youssef Adel Albert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21P0258</a:t>
                      </a:r>
                      <a:endParaRPr sz="18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Ahmed Tarek Mahmoud</a:t>
                      </a:r>
                      <a:endParaRPr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2100561</a:t>
                      </a:r>
                      <a:endParaRPr sz="180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4" name="Google Shape;294;p29"/>
          <p:cNvSpPr txBox="1"/>
          <p:nvPr/>
        </p:nvSpPr>
        <p:spPr>
          <a:xfrm>
            <a:off x="101288" y="12228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8495700" y="406345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7"/>
          <p:cNvSpPr txBox="1">
            <a:spLocks noGrp="1"/>
          </p:cNvSpPr>
          <p:nvPr>
            <p:ph type="title"/>
          </p:nvPr>
        </p:nvSpPr>
        <p:spPr>
          <a:xfrm>
            <a:off x="2520301" y="2504025"/>
            <a:ext cx="4886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  <a:p>
            <a:pPr marL="182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Snippets</a:t>
            </a: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3" name="Google Shape;983;p47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4" name="Google Shape;984;p47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5" name="Google Shape;985;p47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986" name="Google Shape;986;p47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987" name="Google Shape;987;p4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988" name="Google Shape;988;p4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(High-level)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06" name="Google Shape;1006;p4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Inventory, orders, promotions</a:t>
            </a:r>
            <a:endParaRPr/>
          </a:p>
        </p:txBody>
      </p:sp>
      <p:sp>
        <p:nvSpPr>
          <p:cNvPr id="1007" name="Google Shape;1007;p4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Registration, cart, checkout, search, profile</a:t>
            </a:r>
            <a:endParaRPr/>
          </a:p>
        </p:txBody>
      </p:sp>
      <p:sp>
        <p:nvSpPr>
          <p:cNvPr id="1008" name="Google Shape;1008;p4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User-side</a:t>
            </a:r>
            <a:endParaRPr/>
          </a:p>
        </p:txBody>
      </p:sp>
      <p:sp>
        <p:nvSpPr>
          <p:cNvPr id="1009" name="Google Shape;1009;p4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Admin-side</a:t>
            </a:r>
            <a:endParaRPr/>
          </a:p>
        </p:txBody>
      </p:sp>
      <p:sp>
        <p:nvSpPr>
          <p:cNvPr id="1010" name="Google Shape;1010;p48"/>
          <p:cNvSpPr txBox="1"/>
          <p:nvPr/>
        </p:nvSpPr>
        <p:spPr>
          <a:xfrm>
            <a:off x="495375" y="13760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1" name="Google Shape;1011;p48"/>
          <p:cNvSpPr txBox="1"/>
          <p:nvPr/>
        </p:nvSpPr>
        <p:spPr>
          <a:xfrm>
            <a:off x="8214625" y="292355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12" name="Google Shape;1012;p4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013" name="Google Shape;1013;p4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6" name="Google Shape;1026;p48"/>
          <p:cNvSpPr txBox="1"/>
          <p:nvPr/>
        </p:nvSpPr>
        <p:spPr>
          <a:xfrm>
            <a:off x="7508950" y="41131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9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399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User Side</a:t>
            </a:r>
            <a:endParaRPr sz="6000">
              <a:solidFill>
                <a:schemeClr val="accent4"/>
              </a:solidFill>
            </a:endParaRPr>
          </a:p>
        </p:txBody>
      </p:sp>
      <p:grpSp>
        <p:nvGrpSpPr>
          <p:cNvPr id="1032" name="Google Shape;1032;p49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1033" name="Google Shape;1033;p49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9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9" name="Google Shape;1079;p49"/>
          <p:cNvSpPr txBox="1"/>
          <p:nvPr/>
        </p:nvSpPr>
        <p:spPr>
          <a:xfrm>
            <a:off x="768622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0" name="Google Shape;1080;p49"/>
          <p:cNvSpPr txBox="1"/>
          <p:nvPr/>
        </p:nvSpPr>
        <p:spPr>
          <a:xfrm>
            <a:off x="8016400" y="40577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081" name="Google Shape;1081;p49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" y="-13725"/>
            <a:ext cx="9143997" cy="5157301"/>
          </a:xfrm>
          <a:prstGeom prst="rect">
            <a:avLst/>
          </a:prstGeom>
        </p:spPr>
      </p:pic>
      <p:sp>
        <p:nvSpPr>
          <p:cNvPr id="1087" name="Google Shape;1087;p50"/>
          <p:cNvSpPr txBox="1">
            <a:spLocks noGrp="1"/>
          </p:cNvSpPr>
          <p:nvPr>
            <p:ph type="title"/>
          </p:nvPr>
        </p:nvSpPr>
        <p:spPr>
          <a:xfrm>
            <a:off x="5639550" y="4339900"/>
            <a:ext cx="34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&lt;Frontend&gt;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1"/>
          <p:cNvSpPr/>
          <p:nvPr/>
        </p:nvSpPr>
        <p:spPr>
          <a:xfrm>
            <a:off x="5271575" y="-1800"/>
            <a:ext cx="3872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1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Registeration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094" name="Google Shape;1094;p5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95" name="Google Shape;1095;p5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5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9" name="Google Shape;1099;p5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100" name="Google Shape;1100;p5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101" name="Google Shape;1101;p5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4" name="Google Shape;11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5" y="891925"/>
            <a:ext cx="4090600" cy="264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1"/>
          <p:cNvSpPr txBox="1">
            <a:spLocks noGrp="1"/>
          </p:cNvSpPr>
          <p:nvPr>
            <p:ph type="title"/>
          </p:nvPr>
        </p:nvSpPr>
        <p:spPr>
          <a:xfrm>
            <a:off x="457587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116" name="Google Shape;11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775" y="879438"/>
            <a:ext cx="4090601" cy="3533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2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2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123" name="Google Shape;1123;p5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124" name="Google Shape;1124;p5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52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8" name="Google Shape;1128;p52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129" name="Google Shape;1129;p5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130" name="Google Shape;1130;p5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5225"/>
            <a:ext cx="3938199" cy="243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52"/>
          <p:cNvSpPr txBox="1">
            <a:spLocks noGrp="1"/>
          </p:cNvSpPr>
          <p:nvPr>
            <p:ph type="title"/>
          </p:nvPr>
        </p:nvSpPr>
        <p:spPr>
          <a:xfrm>
            <a:off x="4779225" y="21347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145" name="Google Shape;11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800" y="962575"/>
            <a:ext cx="3938200" cy="2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3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53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152" name="Google Shape;1152;p5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153" name="Google Shape;1153;p5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53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7" name="Google Shape;1157;p53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158" name="Google Shape;1158;p53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159" name="Google Shape;1159;p53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3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2" name="Google Shape;11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29025"/>
            <a:ext cx="4073977" cy="2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4"/>
          <p:cNvSpPr txBox="1">
            <a:spLocks noGrp="1"/>
          </p:cNvSpPr>
          <p:nvPr>
            <p:ph type="title"/>
          </p:nvPr>
        </p:nvSpPr>
        <p:spPr>
          <a:xfrm>
            <a:off x="4145000" y="1307100"/>
            <a:ext cx="4795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Admin Side</a:t>
            </a:r>
            <a:endParaRPr sz="6000">
              <a:solidFill>
                <a:schemeClr val="accent4"/>
              </a:solidFill>
            </a:endParaRPr>
          </a:p>
        </p:txBody>
      </p:sp>
      <p:grpSp>
        <p:nvGrpSpPr>
          <p:cNvPr id="1178" name="Google Shape;1178;p5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1179" name="Google Shape;1179;p54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54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5" name="Google Shape;1225;p54"/>
          <p:cNvSpPr txBox="1"/>
          <p:nvPr/>
        </p:nvSpPr>
        <p:spPr>
          <a:xfrm>
            <a:off x="768622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6" name="Google Shape;1226;p54"/>
          <p:cNvSpPr txBox="1"/>
          <p:nvPr/>
        </p:nvSpPr>
        <p:spPr>
          <a:xfrm>
            <a:off x="8016400" y="40577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227" name="Google Shape;1227;p54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55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234" name="Google Shape;1234;p5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35" name="Google Shape;1235;p5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55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9" name="Google Shape;1239;p55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240" name="Google Shape;1240;p5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241" name="Google Shape;1241;p5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4" name="Google Shape;12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6625"/>
            <a:ext cx="3632650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5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173" y="834975"/>
            <a:ext cx="3545025" cy="41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55"/>
          <p:cNvSpPr txBox="1">
            <a:spLocks noGrp="1"/>
          </p:cNvSpPr>
          <p:nvPr>
            <p:ph type="title"/>
          </p:nvPr>
        </p:nvSpPr>
        <p:spPr>
          <a:xfrm>
            <a:off x="4462050" y="274800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6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36804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admin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263" name="Google Shape;1263;p5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64" name="Google Shape;1264;p5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7" name="Google Shape;1267;p56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8" name="Google Shape;1268;p56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269" name="Google Shape;1269;p5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270" name="Google Shape;1270;p5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3" name="Google Shape;1283;p5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525" y="737325"/>
            <a:ext cx="3806700" cy="43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>
                <a:solidFill>
                  <a:schemeClr val="accent4"/>
                </a:solidFill>
              </a:rPr>
              <a:t>of contents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website do ?</a:t>
            </a: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all the requirements needed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3"/>
          </p:nvPr>
        </p:nvSpPr>
        <p:spPr>
          <a:xfrm>
            <a:off x="3808827" y="39104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all the tech used for building the website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title" idx="4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title" idx="5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title" idx="6"/>
          </p:nvPr>
        </p:nvSpPr>
        <p:spPr>
          <a:xfrm>
            <a:off x="3196075" y="357052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69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subTitle" idx="9"/>
          </p:nvPr>
        </p:nvSpPr>
        <p:spPr>
          <a:xfrm>
            <a:off x="3808825" y="35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</p:txBody>
      </p:sp>
      <p:grpSp>
        <p:nvGrpSpPr>
          <p:cNvPr id="310" name="Google Shape;310;p30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1" name="Google Shape;311;p30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7"/>
          <p:cNvSpPr txBox="1">
            <a:spLocks noGrp="1"/>
          </p:cNvSpPr>
          <p:nvPr>
            <p:ph type="title"/>
          </p:nvPr>
        </p:nvSpPr>
        <p:spPr>
          <a:xfrm>
            <a:off x="1603413" y="2303475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pages walkthrough</a:t>
            </a:r>
            <a:endParaRPr/>
          </a:p>
        </p:txBody>
      </p:sp>
      <p:grpSp>
        <p:nvGrpSpPr>
          <p:cNvPr id="1289" name="Google Shape;1289;p5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290" name="Google Shape;1290;p5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57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4" name="Google Shape;1304;p57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5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" y="-13725"/>
            <a:ext cx="9143997" cy="5157301"/>
          </a:xfrm>
          <a:prstGeom prst="rect">
            <a:avLst/>
          </a:prstGeom>
        </p:spPr>
      </p:pic>
      <p:sp>
        <p:nvSpPr>
          <p:cNvPr id="1310" name="Google Shape;1310;p58"/>
          <p:cNvSpPr txBox="1">
            <a:spLocks noGrp="1"/>
          </p:cNvSpPr>
          <p:nvPr>
            <p:ph type="title"/>
          </p:nvPr>
        </p:nvSpPr>
        <p:spPr>
          <a:xfrm>
            <a:off x="6174850" y="4339900"/>
            <a:ext cx="287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&lt;Backend&gt;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9"/>
          <p:cNvSpPr txBox="1">
            <a:spLocks noGrp="1"/>
          </p:cNvSpPr>
          <p:nvPr>
            <p:ph type="title"/>
          </p:nvPr>
        </p:nvSpPr>
        <p:spPr>
          <a:xfrm>
            <a:off x="5649350" y="1042875"/>
            <a:ext cx="591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MVC</a:t>
            </a:r>
            <a:endParaRPr sz="6000">
              <a:solidFill>
                <a:schemeClr val="accent4"/>
              </a:solidFill>
            </a:endParaRPr>
          </a:p>
        </p:txBody>
      </p:sp>
      <p:grpSp>
        <p:nvGrpSpPr>
          <p:cNvPr id="1316" name="Google Shape;1316;p59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1317" name="Google Shape;1317;p59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59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3" name="Google Shape;1363;p59"/>
          <p:cNvSpPr txBox="1"/>
          <p:nvPr/>
        </p:nvSpPr>
        <p:spPr>
          <a:xfrm>
            <a:off x="768622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4" name="Google Shape;1364;p59"/>
          <p:cNvSpPr txBox="1"/>
          <p:nvPr/>
        </p:nvSpPr>
        <p:spPr>
          <a:xfrm>
            <a:off x="8016400" y="40577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1365" name="Google Shape;1365;p59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pic>
        <p:nvPicPr>
          <p:cNvPr id="1366" name="Google Shape;1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" y="1332525"/>
            <a:ext cx="4363099" cy="36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0"/>
          <p:cNvSpPr txBox="1">
            <a:spLocks noGrp="1"/>
          </p:cNvSpPr>
          <p:nvPr>
            <p:ph type="title"/>
          </p:nvPr>
        </p:nvSpPr>
        <p:spPr>
          <a:xfrm>
            <a:off x="505225" y="1782600"/>
            <a:ext cx="85200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grpSp>
        <p:nvGrpSpPr>
          <p:cNvPr id="1372" name="Google Shape;1372;p60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373" name="Google Shape;1373;p60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60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7" name="Google Shape;1387;p60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1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40131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393" name="Google Shape;1393;p6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94" name="Google Shape;1394;p6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6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8" name="Google Shape;1398;p6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399" name="Google Shape;1399;p6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400" name="Google Shape;1400;p6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3" name="Google Shape;1413;p6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0" y="850725"/>
            <a:ext cx="4083274" cy="26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61"/>
          <p:cNvSpPr txBox="1">
            <a:spLocks noGrp="1"/>
          </p:cNvSpPr>
          <p:nvPr>
            <p:ph type="title"/>
          </p:nvPr>
        </p:nvSpPr>
        <p:spPr>
          <a:xfrm>
            <a:off x="4160575" y="179913"/>
            <a:ext cx="52920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Auth.controller.ts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415" name="Google Shape;1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725" y="776613"/>
            <a:ext cx="3988325" cy="37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2"/>
          <p:cNvSpPr txBox="1">
            <a:spLocks noGrp="1"/>
          </p:cNvSpPr>
          <p:nvPr>
            <p:ph type="title"/>
          </p:nvPr>
        </p:nvSpPr>
        <p:spPr>
          <a:xfrm>
            <a:off x="1844525" y="179925"/>
            <a:ext cx="52920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421" name="Google Shape;1421;p6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22" name="Google Shape;1422;p6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62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6" name="Google Shape;1426;p62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427" name="Google Shape;1427;p6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428" name="Google Shape;1428;p6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1" name="Google Shape;1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3956050" cy="3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50" y="929025"/>
            <a:ext cx="4594168" cy="33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3"/>
          <p:cNvSpPr txBox="1">
            <a:spLocks noGrp="1"/>
          </p:cNvSpPr>
          <p:nvPr>
            <p:ph type="title"/>
          </p:nvPr>
        </p:nvSpPr>
        <p:spPr>
          <a:xfrm>
            <a:off x="3123688" y="1714375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grpSp>
        <p:nvGrpSpPr>
          <p:cNvPr id="1448" name="Google Shape;1448;p63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449" name="Google Shape;1449;p63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3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3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3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3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3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3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3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3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3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3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3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3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63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3" name="Google Shape;1463;p63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4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40131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469" name="Google Shape;1469;p6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70" name="Google Shape;1470;p6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64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4" name="Google Shape;1474;p64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475" name="Google Shape;1475;p6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476" name="Google Shape;1476;p6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6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28" y="940325"/>
            <a:ext cx="4013100" cy="2455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64"/>
          <p:cNvSpPr txBox="1">
            <a:spLocks noGrp="1"/>
          </p:cNvSpPr>
          <p:nvPr>
            <p:ph type="title"/>
          </p:nvPr>
        </p:nvSpPr>
        <p:spPr>
          <a:xfrm>
            <a:off x="42442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Cart.controller.ts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491" name="Google Shape;14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050" y="776625"/>
            <a:ext cx="3632252" cy="406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65"/>
          <p:cNvSpPr txBox="1">
            <a:spLocks noGrp="1"/>
          </p:cNvSpPr>
          <p:nvPr>
            <p:ph type="title"/>
          </p:nvPr>
        </p:nvSpPr>
        <p:spPr>
          <a:xfrm>
            <a:off x="2030550" y="3056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497" name="Google Shape;1497;p6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98" name="Google Shape;1498;p6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65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2" name="Google Shape;1502;p65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503" name="Google Shape;1503;p6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504" name="Google Shape;1504;p6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7" name="Google Shape;15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130000"/>
            <a:ext cx="4850543" cy="302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228" y="1151413"/>
            <a:ext cx="3988646" cy="284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66"/>
          <p:cNvSpPr txBox="1">
            <a:spLocks noGrp="1"/>
          </p:cNvSpPr>
          <p:nvPr>
            <p:ph type="title"/>
          </p:nvPr>
        </p:nvSpPr>
        <p:spPr>
          <a:xfrm>
            <a:off x="3123688" y="1714375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grpSp>
        <p:nvGrpSpPr>
          <p:cNvPr id="1524" name="Google Shape;1524;p6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525" name="Google Shape;1525;p6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538;p66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9" name="Google Shape;1539;p66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>
                <a:solidFill>
                  <a:schemeClr val="accent4"/>
                </a:solidFill>
              </a:rPr>
              <a:t>of contents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code do ?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subTitle" idx="3"/>
          </p:nvPr>
        </p:nvSpPr>
        <p:spPr>
          <a:xfrm>
            <a:off x="3808827" y="39866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things up</a:t>
            </a:r>
            <a:endParaRPr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6"/>
          </p:nvPr>
        </p:nvSpPr>
        <p:spPr>
          <a:xfrm>
            <a:off x="3196075" y="3646725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9"/>
          </p:nvPr>
        </p:nvSpPr>
        <p:spPr>
          <a:xfrm>
            <a:off x="3808825" y="36467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1" name="Google Shape;351;p31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 idx="4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title" idx="5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4" name="Google Shape;354;p31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</a:t>
            </a:r>
            <a:endParaRPr/>
          </a:p>
        </p:txBody>
      </p:sp>
      <p:sp>
        <p:nvSpPr>
          <p:cNvPr id="355" name="Google Shape;355;p31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grpSp>
        <p:nvGrpSpPr>
          <p:cNvPr id="356" name="Google Shape;356;p31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57" name="Google Shape;357;p31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7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545" name="Google Shape;1545;p6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46" name="Google Shape;1546;p6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67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0" name="Google Shape;1550;p67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551" name="Google Shape;1551;p6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552" name="Google Shape;1552;p6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5" name="Google Shape;15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0" y="1203100"/>
            <a:ext cx="8607787" cy="265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8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571" name="Google Shape;1571;p6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72" name="Google Shape;1572;p6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5" name="Google Shape;1575;p6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6" name="Google Shape;1576;p68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577" name="Google Shape;1577;p6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578" name="Google Shape;1578;p6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1" name="Google Shape;15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111500"/>
            <a:ext cx="4541449" cy="29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002" y="1111500"/>
            <a:ext cx="3963347" cy="29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9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598" name="Google Shape;1598;p6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99" name="Google Shape;1599;p6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2" name="Google Shape;1602;p69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3" name="Google Shape;1603;p69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604" name="Google Shape;1604;p6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605" name="Google Shape;1605;p6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8" name="Google Shape;16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50" y="979875"/>
            <a:ext cx="3988324" cy="31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274" y="929025"/>
            <a:ext cx="4688326" cy="272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70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625" name="Google Shape;1625;p7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626" name="Google Shape;1626;p7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70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0" name="Google Shape;1630;p70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631" name="Google Shape;1631;p70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632" name="Google Shape;1632;p70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0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0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0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0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0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0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0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0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0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0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0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0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5" name="Google Shape;16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9" y="737175"/>
            <a:ext cx="3301442" cy="42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451" y="693525"/>
            <a:ext cx="4891715" cy="29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826" y="3614014"/>
            <a:ext cx="4692976" cy="19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71"/>
          <p:cNvSpPr txBox="1">
            <a:spLocks noGrp="1"/>
          </p:cNvSpPr>
          <p:nvPr>
            <p:ph type="title"/>
          </p:nvPr>
        </p:nvSpPr>
        <p:spPr>
          <a:xfrm>
            <a:off x="3123688" y="1714375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</a:t>
            </a:r>
            <a:endParaRPr/>
          </a:p>
        </p:txBody>
      </p:sp>
      <p:grpSp>
        <p:nvGrpSpPr>
          <p:cNvPr id="1653" name="Google Shape;1653;p7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654" name="Google Shape;1654;p7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7" name="Google Shape;1667;p71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8" name="Google Shape;1668;p71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72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674" name="Google Shape;1674;p7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675" name="Google Shape;1675;p7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72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9" name="Google Shape;1679;p72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680" name="Google Shape;1680;p7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681" name="Google Shape;1681;p7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4" name="Google Shape;16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0" y="846800"/>
            <a:ext cx="3700556" cy="406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999" y="929025"/>
            <a:ext cx="4941001" cy="3435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3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6187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701" name="Google Shape;1701;p7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702" name="Google Shape;1702;p7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5" name="Google Shape;1705;p73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6" name="Google Shape;1706;p73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707" name="Google Shape;1707;p73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708" name="Google Shape;1708;p73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3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3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3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3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3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3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3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3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3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3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3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3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1" name="Google Shape;17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6625"/>
            <a:ext cx="4142476" cy="317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675" y="728025"/>
            <a:ext cx="3988324" cy="309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4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6187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728" name="Google Shape;1728;p7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729" name="Google Shape;1729;p7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74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3" name="Google Shape;1733;p74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734" name="Google Shape;1734;p7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735" name="Google Shape;1735;p7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7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8" name="Google Shape;17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3866373" cy="30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275" y="929025"/>
            <a:ext cx="3988325" cy="319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75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6187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755" name="Google Shape;1755;p7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756" name="Google Shape;1756;p7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75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0" name="Google Shape;1760;p75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761" name="Google Shape;1761;p7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762" name="Google Shape;1762;p7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5" name="Google Shape;1775;p7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00" y="877538"/>
            <a:ext cx="3988326" cy="338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6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781" name="Google Shape;1781;p7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782" name="Google Shape;1782;p7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7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76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6" name="Google Shape;1786;p76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787" name="Google Shape;1787;p7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788" name="Google Shape;1788;p7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1" name="Google Shape;18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3712976" cy="40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775" y="929025"/>
            <a:ext cx="5126224" cy="388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>
            <a:spLocks noGrp="1"/>
          </p:cNvSpPr>
          <p:nvPr>
            <p:ph type="title"/>
          </p:nvPr>
        </p:nvSpPr>
        <p:spPr>
          <a:xfrm>
            <a:off x="2520295" y="2504025"/>
            <a:ext cx="41034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Overview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4" name="Google Shape;394;p32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398" name="Google Shape;398;p3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399" name="Google Shape;399;p3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7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808" name="Google Shape;1808;p7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809" name="Google Shape;1809;p7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77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3" name="Google Shape;1813;p77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814" name="Google Shape;1814;p7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815" name="Google Shape;1815;p7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8" name="Google Shape;1828;p7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36" y="929025"/>
            <a:ext cx="4290051" cy="302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7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687" y="929025"/>
            <a:ext cx="4008733" cy="29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78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835" name="Google Shape;1835;p7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836" name="Google Shape;1836;p7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9" name="Google Shape;1839;p7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0" name="Google Shape;1840;p78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841" name="Google Shape;1841;p7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842" name="Google Shape;1842;p7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55" name="Google Shape;18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5" y="1060925"/>
            <a:ext cx="3988325" cy="315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275" y="929025"/>
            <a:ext cx="3988324" cy="383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9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862" name="Google Shape;1862;p7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863" name="Google Shape;1863;p7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6" name="Google Shape;1866;p79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7" name="Google Shape;1867;p79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868" name="Google Shape;1868;p7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869" name="Google Shape;1869;p7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2" name="Google Shape;18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36" y="982275"/>
            <a:ext cx="5741887" cy="29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80"/>
          <p:cNvSpPr txBox="1">
            <a:spLocks noGrp="1"/>
          </p:cNvSpPr>
          <p:nvPr>
            <p:ph type="title"/>
          </p:nvPr>
        </p:nvSpPr>
        <p:spPr>
          <a:xfrm>
            <a:off x="2794813" y="1696100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grpSp>
        <p:nvGrpSpPr>
          <p:cNvPr id="1888" name="Google Shape;1888;p80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889" name="Google Shape;1889;p80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0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0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0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0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0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0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0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0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0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0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0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0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2" name="Google Shape;1902;p80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3" name="Google Shape;1903;p80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909" name="Google Shape;1909;p8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10" name="Google Shape;1910;p8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3" name="Google Shape;1913;p8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4" name="Google Shape;1914;p8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915" name="Google Shape;1915;p81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916" name="Google Shape;1916;p81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1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1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1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1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1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1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1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1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1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1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1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1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8839198" cy="260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82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60867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935" name="Google Shape;1935;p8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36" name="Google Shape;1936;p8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9" name="Google Shape;1939;p82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0" name="Google Shape;1940;p82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941" name="Google Shape;1941;p82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942" name="Google Shape;1942;p82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2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2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2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2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2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2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2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2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2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2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2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2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4023474" cy="32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931" y="1883188"/>
            <a:ext cx="4528264" cy="146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83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962" name="Google Shape;1962;p8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963" name="Google Shape;1963;p8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6" name="Google Shape;1966;p83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7" name="Google Shape;1967;p83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1968" name="Google Shape;1968;p83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969" name="Google Shape;1969;p83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3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3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3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3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3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3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3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3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3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3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3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3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2" name="Google Shape;19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1" y="1058250"/>
            <a:ext cx="4352473" cy="302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392" y="1058250"/>
            <a:ext cx="3973382" cy="3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84"/>
          <p:cNvSpPr txBox="1">
            <a:spLocks noGrp="1"/>
          </p:cNvSpPr>
          <p:nvPr>
            <p:ph type="title"/>
          </p:nvPr>
        </p:nvSpPr>
        <p:spPr>
          <a:xfrm>
            <a:off x="2794813" y="1696100"/>
            <a:ext cx="71028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grpSp>
        <p:nvGrpSpPr>
          <p:cNvPr id="1989" name="Google Shape;1989;p8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990" name="Google Shape;1990;p8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3" name="Google Shape;2003;p84"/>
          <p:cNvSpPr txBox="1"/>
          <p:nvPr/>
        </p:nvSpPr>
        <p:spPr>
          <a:xfrm>
            <a:off x="713225" y="118242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4" name="Google Shape;2004;p84"/>
          <p:cNvSpPr txBox="1"/>
          <p:nvPr/>
        </p:nvSpPr>
        <p:spPr>
          <a:xfrm>
            <a:off x="8186925" y="360657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85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Users.route.ts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010" name="Google Shape;2010;p85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011" name="Google Shape;2011;p85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5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5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85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5" name="Google Shape;2015;p85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2016" name="Google Shape;2016;p8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017" name="Google Shape;2017;p8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30" name="Google Shape;20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025"/>
            <a:ext cx="8384350" cy="299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86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Users.controller.ts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036" name="Google Shape;2036;p8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037" name="Google Shape;2037;p8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0" name="Google Shape;2040;p86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1" name="Google Shape;2041;p86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2042" name="Google Shape;2042;p8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043" name="Google Shape;2043;p8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6" name="Google Shape;20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5" y="776625"/>
            <a:ext cx="3988325" cy="391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400" y="929025"/>
            <a:ext cx="4343159" cy="29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>
            <a:spLocks noGrp="1"/>
          </p:cNvSpPr>
          <p:nvPr>
            <p:ph type="title"/>
          </p:nvPr>
        </p:nvSpPr>
        <p:spPr>
          <a:xfrm>
            <a:off x="3847375" y="181550"/>
            <a:ext cx="42060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Project Overview</a:t>
            </a:r>
            <a:r>
              <a:rPr lang="en"/>
              <a:t>!</a:t>
            </a:r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subTitle" idx="1"/>
          </p:nvPr>
        </p:nvSpPr>
        <p:spPr>
          <a:xfrm>
            <a:off x="3847375" y="1992325"/>
            <a:ext cx="5319300" cy="24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/>
              <a:t>Objective</a:t>
            </a:r>
            <a:r>
              <a:rPr lang="en"/>
              <a:t>:  Build a secure, responsive, full-stack e-commerce app.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/>
              <a:t>Scope</a:t>
            </a:r>
            <a:r>
              <a:rPr lang="en"/>
              <a:t>: Authentication, product catalog, cart, checkout, and order management.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/>
              <a:t>Stakeholders</a:t>
            </a:r>
            <a:r>
              <a:rPr lang="en"/>
              <a:t>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Users (buyers)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Admins (product &amp; order managers)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Developers (us)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8" name="Google Shape;418;p33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19" name="Google Shape;419;p33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420" name="Google Shape;420;p33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33"/>
          <p:cNvSpPr txBox="1"/>
          <p:nvPr/>
        </p:nvSpPr>
        <p:spPr>
          <a:xfrm>
            <a:off x="7706625" y="69645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7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063" name="Google Shape;2063;p8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064" name="Google Shape;2064;p8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87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8" name="Google Shape;2068;p87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2069" name="Google Shape;2069;p8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070" name="Google Shape;2070;p8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3" name="Google Shape;208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75" y="776625"/>
            <a:ext cx="3988325" cy="389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00" y="822200"/>
            <a:ext cx="3988325" cy="359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88"/>
          <p:cNvSpPr txBox="1">
            <a:spLocks noGrp="1"/>
          </p:cNvSpPr>
          <p:nvPr>
            <p:ph type="title"/>
          </p:nvPr>
        </p:nvSpPr>
        <p:spPr>
          <a:xfrm>
            <a:off x="281825" y="179925"/>
            <a:ext cx="5383200" cy="5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Users.service.ts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2090" name="Google Shape;2090;p8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091" name="Google Shape;2091;p8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" name="Google Shape;2094;p8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5" name="Google Shape;2095;p88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2096" name="Google Shape;2096;p8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097" name="Google Shape;2097;p8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0" name="Google Shape;21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50" y="1350663"/>
            <a:ext cx="65532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16" name="Google Shape;2116;p89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7" name="Google Shape;2117;p89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8" name="Google Shape;2118;p89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9" name="Google Shape;2119;p89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120" name="Google Shape;2120;p89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121" name="Google Shape;2121;p89"/>
          <p:cNvSpPr txBox="1"/>
          <p:nvPr/>
        </p:nvSpPr>
        <p:spPr>
          <a:xfrm>
            <a:off x="321650" y="411457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popup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22" name="Google Shape;2122;p89"/>
          <p:cNvSpPr txBox="1"/>
          <p:nvPr/>
        </p:nvSpPr>
        <p:spPr>
          <a:xfrm>
            <a:off x="3532413" y="41145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Login and register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23" name="Google Shape;2123;p89"/>
          <p:cNvSpPr txBox="1"/>
          <p:nvPr/>
        </p:nvSpPr>
        <p:spPr>
          <a:xfrm>
            <a:off x="6071201" y="41145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Profile edit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24" name="Google Shape;21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45" y="2385600"/>
            <a:ext cx="1459800" cy="16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8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97" y="1426101"/>
            <a:ext cx="2838098" cy="12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89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120" y="2312075"/>
            <a:ext cx="2706273" cy="169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89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95" y="2197050"/>
            <a:ext cx="2712602" cy="16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9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33" name="Google Shape;2133;p90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4" name="Google Shape;2134;p90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5" name="Google Shape;2135;p90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6" name="Google Shape;2136;p90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137" name="Google Shape;2137;p90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pic>
        <p:nvPicPr>
          <p:cNvPr id="2138" name="Google Shape;2138;p9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0" y="2321788"/>
            <a:ext cx="3012777" cy="18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90"/>
          <p:cNvSpPr txBox="1"/>
          <p:nvPr/>
        </p:nvSpPr>
        <p:spPr>
          <a:xfrm>
            <a:off x="321650" y="411457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Products page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40" name="Google Shape;2140;p90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979" y="2281163"/>
            <a:ext cx="3012772" cy="18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90"/>
          <p:cNvSpPr txBox="1"/>
          <p:nvPr/>
        </p:nvSpPr>
        <p:spPr>
          <a:xfrm>
            <a:off x="3532413" y="41145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 items to cart from product page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42" name="Google Shape;2142;p90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25" y="2321900"/>
            <a:ext cx="2939448" cy="1837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90"/>
          <p:cNvSpPr txBox="1"/>
          <p:nvPr/>
        </p:nvSpPr>
        <p:spPr>
          <a:xfrm>
            <a:off x="6071201" y="41145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 item to cart from product details page and write a review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49" name="Google Shape;2149;p91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0" name="Google Shape;2150;p91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1" name="Google Shape;2151;p91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2" name="Google Shape;2152;p91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153" name="Google Shape;2153;p91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154" name="Google Shape;2154;p91"/>
          <p:cNvSpPr txBox="1"/>
          <p:nvPr/>
        </p:nvSpPr>
        <p:spPr>
          <a:xfrm>
            <a:off x="1586875" y="401872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Filtering for books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55" name="Google Shape;2155;p91"/>
          <p:cNvSpPr txBox="1"/>
          <p:nvPr/>
        </p:nvSpPr>
        <p:spPr>
          <a:xfrm>
            <a:off x="4797638" y="401872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Search for chipsy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56" name="Google Shape;2156;p91"/>
          <p:cNvSpPr txBox="1"/>
          <p:nvPr/>
        </p:nvSpPr>
        <p:spPr>
          <a:xfrm>
            <a:off x="6071201" y="41145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57" name="Google Shape;2157;p9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558" y="2388225"/>
            <a:ext cx="2720225" cy="17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9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978" y="2388226"/>
            <a:ext cx="2656952" cy="166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64" name="Google Shape;2164;p92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5" name="Google Shape;2165;p92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6" name="Google Shape;2166;p92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7" name="Google Shape;2167;p92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168" name="Google Shape;2168;p92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169" name="Google Shape;2169;p92"/>
          <p:cNvSpPr txBox="1"/>
          <p:nvPr/>
        </p:nvSpPr>
        <p:spPr>
          <a:xfrm>
            <a:off x="321650" y="411457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Review added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70" name="Google Shape;2170;p92"/>
          <p:cNvSpPr txBox="1"/>
          <p:nvPr/>
        </p:nvSpPr>
        <p:spPr>
          <a:xfrm>
            <a:off x="3379063" y="41145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cart with subtotal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71" name="Google Shape;2171;p92"/>
          <p:cNvSpPr txBox="1"/>
          <p:nvPr/>
        </p:nvSpPr>
        <p:spPr>
          <a:xfrm>
            <a:off x="6080926" y="41145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checkout with shipping default at $75 and taxes at 14% when i write my address it will change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72" name="Google Shape;2172;p9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08" y="2405225"/>
            <a:ext cx="2686674" cy="16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92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03" y="2435400"/>
            <a:ext cx="2686694" cy="16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92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297" y="2435400"/>
            <a:ext cx="2718961" cy="16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80" name="Google Shape;2180;p93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1" name="Google Shape;2181;p93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2" name="Google Shape;2182;p93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3" name="Google Shape;2183;p93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184" name="Google Shape;2184;p93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185" name="Google Shape;2185;p93"/>
          <p:cNvSpPr txBox="1"/>
          <p:nvPr/>
        </p:nvSpPr>
        <p:spPr>
          <a:xfrm>
            <a:off x="321650" y="411457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When i added cairo it changed the shipping to 50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6" name="Google Shape;2186;p93"/>
          <p:cNvSpPr txBox="1"/>
          <p:nvPr/>
        </p:nvSpPr>
        <p:spPr>
          <a:xfrm>
            <a:off x="3379063" y="41998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Opens the payment gateway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(not my actual card)</a:t>
            </a:r>
            <a:endParaRPr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7" name="Google Shape;2187;p93"/>
          <p:cNvSpPr txBox="1"/>
          <p:nvPr/>
        </p:nvSpPr>
        <p:spPr>
          <a:xfrm>
            <a:off x="6080926" y="41998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 success will auto redirect to my order history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88" name="Google Shape;2188;p9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45" y="2478364"/>
            <a:ext cx="2788173" cy="174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93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922" y="2515450"/>
            <a:ext cx="2669501" cy="166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93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125" y="2794100"/>
            <a:ext cx="796525" cy="10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93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24" y="2500000"/>
            <a:ext cx="2718961" cy="16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197" name="Google Shape;2197;p94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8" name="Google Shape;2198;p94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9" name="Google Shape;2199;p94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0" name="Google Shape;2200;p94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201" name="Google Shape;2201;p94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202" name="Google Shape;2202;p94"/>
          <p:cNvSpPr txBox="1"/>
          <p:nvPr/>
        </p:nvSpPr>
        <p:spPr>
          <a:xfrm>
            <a:off x="208450" y="432452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Different status denote the order status the last one in the list is the one we did now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3" name="Google Shape;2203;p94"/>
          <p:cNvSpPr txBox="1"/>
          <p:nvPr/>
        </p:nvSpPr>
        <p:spPr>
          <a:xfrm>
            <a:off x="3379063" y="41998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Admin user part</a:t>
            </a:r>
            <a:endParaRPr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4" name="Google Shape;2204;p94"/>
          <p:cNvSpPr txBox="1"/>
          <p:nvPr/>
        </p:nvSpPr>
        <p:spPr>
          <a:xfrm>
            <a:off x="6080926" y="41998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Admin product part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05" name="Google Shape;2205;p9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75" y="353718"/>
            <a:ext cx="2119501" cy="13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94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75" y="1678400"/>
            <a:ext cx="2087352" cy="13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9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75" y="2981983"/>
            <a:ext cx="2087352" cy="13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94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125" y="1198875"/>
            <a:ext cx="2538552" cy="158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94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451" y="2317398"/>
            <a:ext cx="1588399" cy="16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94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28" y="2044650"/>
            <a:ext cx="2733911" cy="16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9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216" name="Google Shape;2216;p95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7" name="Google Shape;2217;p95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8" name="Google Shape;2218;p95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9" name="Google Shape;2219;p95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220" name="Google Shape;2220;p95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221" name="Google Shape;2221;p95"/>
          <p:cNvSpPr txBox="1"/>
          <p:nvPr/>
        </p:nvSpPr>
        <p:spPr>
          <a:xfrm>
            <a:off x="208450" y="4080125"/>
            <a:ext cx="2223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Adding new product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22" name="Google Shape;2222;p95"/>
          <p:cNvSpPr txBox="1"/>
          <p:nvPr/>
        </p:nvSpPr>
        <p:spPr>
          <a:xfrm>
            <a:off x="3379063" y="41998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Editing product</a:t>
            </a:r>
            <a:endParaRPr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23" name="Google Shape;2223;p95"/>
          <p:cNvSpPr txBox="1"/>
          <p:nvPr/>
        </p:nvSpPr>
        <p:spPr>
          <a:xfrm>
            <a:off x="6080926" y="4199875"/>
            <a:ext cx="2958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Discount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24" name="Google Shape;2224;p9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5" y="2344275"/>
            <a:ext cx="2609577" cy="16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9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249" y="2314875"/>
            <a:ext cx="2699525" cy="1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95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849" y="1994300"/>
            <a:ext cx="2369751" cy="220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Screenshots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2232" name="Google Shape;2232;p96"/>
          <p:cNvSpPr txBox="1"/>
          <p:nvPr/>
        </p:nvSpPr>
        <p:spPr>
          <a:xfrm>
            <a:off x="8373325" y="12529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3" name="Google Shape;2233;p96"/>
          <p:cNvSpPr txBox="1"/>
          <p:nvPr/>
        </p:nvSpPr>
        <p:spPr>
          <a:xfrm>
            <a:off x="208438" y="1276463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4" name="Google Shape;2234;p96"/>
          <p:cNvSpPr txBox="1"/>
          <p:nvPr/>
        </p:nvSpPr>
        <p:spPr>
          <a:xfrm>
            <a:off x="8218800" y="40488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5" name="Google Shape;2235;p96"/>
          <p:cNvSpPr txBox="1"/>
          <p:nvPr/>
        </p:nvSpPr>
        <p:spPr>
          <a:xfrm>
            <a:off x="7344650" y="41553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2"/>
              </a:solidFill>
            </a:endParaRPr>
          </a:p>
        </p:txBody>
      </p:sp>
      <p:sp>
        <p:nvSpPr>
          <p:cNvPr id="2236" name="Google Shape;2236;p96"/>
          <p:cNvSpPr txBox="1"/>
          <p:nvPr/>
        </p:nvSpPr>
        <p:spPr>
          <a:xfrm>
            <a:off x="479288" y="1498338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2237" name="Google Shape;2237;p96"/>
          <p:cNvSpPr txBox="1"/>
          <p:nvPr/>
        </p:nvSpPr>
        <p:spPr>
          <a:xfrm>
            <a:off x="3379063" y="4199875"/>
            <a:ext cx="2223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Managing orders</a:t>
            </a:r>
            <a:endParaRPr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38" name="Google Shape;2238;p9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700" y="1367100"/>
            <a:ext cx="4532439" cy="28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2520301" y="2504025"/>
            <a:ext cx="4886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34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3" name="Google Shape;473;p34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475" name="Google Shape;475;p34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476" name="Google Shape;476;p34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77" name="Google Shape;477;p3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3" name="Google Shape;2243;p97"/>
          <p:cNvGrpSpPr/>
          <p:nvPr/>
        </p:nvGrpSpPr>
        <p:grpSpPr>
          <a:xfrm>
            <a:off x="4698255" y="1260432"/>
            <a:ext cx="3432984" cy="2496295"/>
            <a:chOff x="331763" y="414153"/>
            <a:chExt cx="6903246" cy="5019697"/>
          </a:xfrm>
        </p:grpSpPr>
        <p:sp>
          <p:nvSpPr>
            <p:cNvPr id="2244" name="Google Shape;2244;p9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7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8" name="Google Shape;2248;p97" title="dekstop ss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153" y="1352658"/>
            <a:ext cx="3249111" cy="198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97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>
                <a:solidFill>
                  <a:schemeClr val="accent4"/>
                </a:solidFill>
              </a:rPr>
              <a:t>mockup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50" name="Google Shape;2250;p97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good on desktop</a:t>
            </a:r>
            <a:endParaRPr/>
          </a:p>
        </p:txBody>
      </p:sp>
      <p:grpSp>
        <p:nvGrpSpPr>
          <p:cNvPr id="2251" name="Google Shape;2251;p9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252" name="Google Shape;2252;p9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97"/>
          <p:cNvSpPr txBox="1"/>
          <p:nvPr/>
        </p:nvSpPr>
        <p:spPr>
          <a:xfrm>
            <a:off x="204125" y="11016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6" name="Google Shape;2256;p97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7" name="Google Shape;2257;p97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2258" name="Google Shape;2258;p9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259" name="Google Shape;2259;p9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98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98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</a:t>
            </a:r>
            <a:r>
              <a:rPr lang="en">
                <a:solidFill>
                  <a:schemeClr val="accent4"/>
                </a:solidFill>
              </a:rPr>
              <a:t>mockup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78" name="Google Shape;2278;p98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on mobile too</a:t>
            </a:r>
            <a:endParaRPr/>
          </a:p>
        </p:txBody>
      </p:sp>
      <p:sp>
        <p:nvSpPr>
          <p:cNvPr id="2279" name="Google Shape;2279;p98"/>
          <p:cNvSpPr/>
          <p:nvPr/>
        </p:nvSpPr>
        <p:spPr>
          <a:xfrm>
            <a:off x="527157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0" name="Google Shape;2280;p98"/>
          <p:cNvGrpSpPr/>
          <p:nvPr/>
        </p:nvGrpSpPr>
        <p:grpSpPr>
          <a:xfrm>
            <a:off x="5186401" y="709411"/>
            <a:ext cx="1834973" cy="3724678"/>
            <a:chOff x="5186401" y="494525"/>
            <a:chExt cx="1834973" cy="3724678"/>
          </a:xfrm>
        </p:grpSpPr>
        <p:sp>
          <p:nvSpPr>
            <p:cNvPr id="2281" name="Google Shape;2281;p98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8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3" name="Google Shape;2283;p98" title="mobile ss.png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588" y="891935"/>
            <a:ext cx="1664599" cy="3176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4" name="Google Shape;2284;p9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285" name="Google Shape;2285;p9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98"/>
          <p:cNvSpPr txBox="1"/>
          <p:nvPr/>
        </p:nvSpPr>
        <p:spPr>
          <a:xfrm>
            <a:off x="107250" y="11629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9" name="Google Shape;2289;p98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0" name="Google Shape;2290;p98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1"/>
              </a:solidFill>
            </a:endParaRPr>
          </a:p>
        </p:txBody>
      </p:sp>
      <p:grpSp>
        <p:nvGrpSpPr>
          <p:cNvPr id="2291" name="Google Shape;2291;p9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2292" name="Google Shape;2292;p9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99"/>
          <p:cNvSpPr txBox="1">
            <a:spLocks noGrp="1"/>
          </p:cNvSpPr>
          <p:nvPr>
            <p:ph type="title"/>
          </p:nvPr>
        </p:nvSpPr>
        <p:spPr>
          <a:xfrm>
            <a:off x="3734275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Thank</a:t>
            </a:r>
            <a:endParaRPr sz="77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you</a:t>
            </a:r>
            <a:endParaRPr sz="7700"/>
          </a:p>
        </p:txBody>
      </p:sp>
      <p:sp>
        <p:nvSpPr>
          <p:cNvPr id="2310" name="Google Shape;2310;p9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&lt; </a:t>
            </a:r>
            <a:r>
              <a:rPr lang="en"/>
              <a:t>we appreciate your efforts and great teachings /</a:t>
            </a:r>
            <a:r>
              <a:rPr lang="en" sz="1400"/>
              <a:t>&gt;</a:t>
            </a:r>
            <a:endParaRPr/>
          </a:p>
        </p:txBody>
      </p:sp>
      <p:sp>
        <p:nvSpPr>
          <p:cNvPr id="2311" name="Google Shape;2311;p99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312" name="Google Shape;2312;p99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2313" name="Google Shape;2313;p99"/>
            <p:cNvSpPr/>
            <p:nvPr/>
          </p:nvSpPr>
          <p:spPr>
            <a:xfrm>
              <a:off x="335642" y="7050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9"/>
            <p:cNvSpPr/>
            <p:nvPr/>
          </p:nvSpPr>
          <p:spPr>
            <a:xfrm>
              <a:off x="821967" y="6964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9"/>
            <p:cNvSpPr/>
            <p:nvPr/>
          </p:nvSpPr>
          <p:spPr>
            <a:xfrm>
              <a:off x="335642" y="10172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9"/>
            <p:cNvSpPr/>
            <p:nvPr/>
          </p:nvSpPr>
          <p:spPr>
            <a:xfrm>
              <a:off x="335642" y="134395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9"/>
            <p:cNvSpPr/>
            <p:nvPr/>
          </p:nvSpPr>
          <p:spPr>
            <a:xfrm>
              <a:off x="335642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9"/>
            <p:cNvSpPr/>
            <p:nvPr/>
          </p:nvSpPr>
          <p:spPr>
            <a:xfrm>
              <a:off x="770496" y="167068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9"/>
            <p:cNvSpPr/>
            <p:nvPr/>
          </p:nvSpPr>
          <p:spPr>
            <a:xfrm>
              <a:off x="1304877" y="16706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9"/>
            <p:cNvSpPr/>
            <p:nvPr/>
          </p:nvSpPr>
          <p:spPr>
            <a:xfrm>
              <a:off x="335642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9"/>
            <p:cNvSpPr/>
            <p:nvPr/>
          </p:nvSpPr>
          <p:spPr>
            <a:xfrm>
              <a:off x="335642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9"/>
            <p:cNvSpPr/>
            <p:nvPr/>
          </p:nvSpPr>
          <p:spPr>
            <a:xfrm>
              <a:off x="335642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9"/>
            <p:cNvSpPr/>
            <p:nvPr/>
          </p:nvSpPr>
          <p:spPr>
            <a:xfrm>
              <a:off x="335642" y="2941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9"/>
            <p:cNvSpPr/>
            <p:nvPr/>
          </p:nvSpPr>
          <p:spPr>
            <a:xfrm>
              <a:off x="349364" y="37229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9"/>
            <p:cNvSpPr/>
            <p:nvPr/>
          </p:nvSpPr>
          <p:spPr>
            <a:xfrm>
              <a:off x="770496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9"/>
            <p:cNvSpPr/>
            <p:nvPr/>
          </p:nvSpPr>
          <p:spPr>
            <a:xfrm>
              <a:off x="731557" y="23241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9"/>
            <p:cNvSpPr/>
            <p:nvPr/>
          </p:nvSpPr>
          <p:spPr>
            <a:xfrm>
              <a:off x="770496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9"/>
            <p:cNvSpPr/>
            <p:nvPr/>
          </p:nvSpPr>
          <p:spPr>
            <a:xfrm>
              <a:off x="770496" y="295892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9"/>
            <p:cNvSpPr/>
            <p:nvPr/>
          </p:nvSpPr>
          <p:spPr>
            <a:xfrm>
              <a:off x="770496" y="32848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9"/>
            <p:cNvSpPr/>
            <p:nvPr/>
          </p:nvSpPr>
          <p:spPr>
            <a:xfrm>
              <a:off x="1174186" y="1981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9"/>
            <p:cNvSpPr/>
            <p:nvPr/>
          </p:nvSpPr>
          <p:spPr>
            <a:xfrm>
              <a:off x="1174186" y="232411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9"/>
            <p:cNvSpPr/>
            <p:nvPr/>
          </p:nvSpPr>
          <p:spPr>
            <a:xfrm>
              <a:off x="1205349" y="26330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9"/>
            <p:cNvSpPr/>
            <p:nvPr/>
          </p:nvSpPr>
          <p:spPr>
            <a:xfrm>
              <a:off x="1205349" y="297753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9"/>
            <p:cNvSpPr/>
            <p:nvPr/>
          </p:nvSpPr>
          <p:spPr>
            <a:xfrm>
              <a:off x="1205349" y="328481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9"/>
            <p:cNvSpPr/>
            <p:nvPr/>
          </p:nvSpPr>
          <p:spPr>
            <a:xfrm>
              <a:off x="1883777" y="198126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9"/>
            <p:cNvSpPr/>
            <p:nvPr/>
          </p:nvSpPr>
          <p:spPr>
            <a:xfrm>
              <a:off x="2174096" y="230715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9"/>
            <p:cNvSpPr/>
            <p:nvPr/>
          </p:nvSpPr>
          <p:spPr>
            <a:xfrm>
              <a:off x="2342750" y="2633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9"/>
            <p:cNvSpPr/>
            <p:nvPr/>
          </p:nvSpPr>
          <p:spPr>
            <a:xfrm>
              <a:off x="2342750" y="32848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9"/>
            <p:cNvSpPr/>
            <p:nvPr/>
          </p:nvSpPr>
          <p:spPr>
            <a:xfrm>
              <a:off x="349364" y="3962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9"/>
            <p:cNvSpPr/>
            <p:nvPr/>
          </p:nvSpPr>
          <p:spPr>
            <a:xfrm>
              <a:off x="731557" y="42455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9"/>
            <p:cNvSpPr/>
            <p:nvPr/>
          </p:nvSpPr>
          <p:spPr>
            <a:xfrm>
              <a:off x="1224956" y="4245513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9"/>
            <p:cNvSpPr/>
            <p:nvPr/>
          </p:nvSpPr>
          <p:spPr>
            <a:xfrm>
              <a:off x="1883777" y="4245513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9"/>
            <p:cNvSpPr/>
            <p:nvPr/>
          </p:nvSpPr>
          <p:spPr>
            <a:xfrm>
              <a:off x="2634075" y="4245513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9"/>
            <p:cNvSpPr/>
            <p:nvPr/>
          </p:nvSpPr>
          <p:spPr>
            <a:xfrm>
              <a:off x="731557" y="4454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9"/>
            <p:cNvSpPr/>
            <p:nvPr/>
          </p:nvSpPr>
          <p:spPr>
            <a:xfrm>
              <a:off x="1224956" y="4454038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9"/>
            <p:cNvSpPr/>
            <p:nvPr/>
          </p:nvSpPr>
          <p:spPr>
            <a:xfrm>
              <a:off x="2169156" y="4454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9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9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9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9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9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9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9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9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9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9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9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8" name="Google Shape;2358;p99"/>
          <p:cNvSpPr txBox="1"/>
          <p:nvPr/>
        </p:nvSpPr>
        <p:spPr>
          <a:xfrm>
            <a:off x="7911475" y="193320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Functional Requirements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495" name="Google Shape;495;p35"/>
          <p:cNvGraphicFramePr/>
          <p:nvPr>
            <p:extLst>
              <p:ext uri="{D42A27DB-BD31-4B8C-83A1-F6EECF244321}">
                <p14:modId xmlns:p14="http://schemas.microsoft.com/office/powerpoint/2010/main" val="3466170560"/>
              </p:ext>
            </p:extLst>
          </p:nvPr>
        </p:nvGraphicFramePr>
        <p:xfrm>
          <a:off x="720000" y="1720350"/>
          <a:ext cx="7704000" cy="2422000"/>
        </p:xfrm>
        <a:graphic>
          <a:graphicData uri="http://schemas.openxmlformats.org/drawingml/2006/table">
            <a:tbl>
              <a:tblPr>
                <a:noFill/>
                <a:tableStyleId>{5C69CA80-CD10-4762-833D-312705E4E99B}</a:tableStyleId>
              </a:tblPr>
              <a:tblGrid>
                <a:gridCol w="404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User side</a:t>
                      </a:r>
                      <a:endParaRPr sz="120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Registration, cart, checkout, search, profile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Admin side</a:t>
                      </a:r>
                      <a:endParaRPr sz="1200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Inventory, orders, promotions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Highlight functions (as requested):</a:t>
                      </a:r>
                      <a:endParaRPr sz="1200" dirty="0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Checkout Flow</a:t>
                      </a:r>
                      <a:endParaRPr sz="1200">
                        <a:solidFill>
                          <a:schemeClr val="accent5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Add-to-Cart</a:t>
                      </a:r>
                      <a:endParaRPr sz="1200">
                        <a:solidFill>
                          <a:schemeClr val="accen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Refund</a:t>
                      </a:r>
                      <a:endParaRPr sz="120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AFB"/>
                        </a:buClr>
                        <a:buSzPts val="1200"/>
                        <a:buFont typeface="Source Code Pr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Admin product management</a:t>
                      </a:r>
                      <a:r>
                        <a:rPr lang="en" sz="1200">
                          <a:solidFill>
                            <a:schemeClr val="lt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endParaRPr sz="120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>
            <a:spLocks noGrp="1"/>
          </p:cNvSpPr>
          <p:nvPr>
            <p:ph type="title"/>
          </p:nvPr>
        </p:nvSpPr>
        <p:spPr>
          <a:xfrm>
            <a:off x="2520301" y="2504025"/>
            <a:ext cx="4886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endParaRPr/>
          </a:p>
          <a:p>
            <a:pPr marL="182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</a:t>
            </a:r>
            <a:endParaRPr/>
          </a:p>
        </p:txBody>
      </p:sp>
      <p:sp>
        <p:nvSpPr>
          <p:cNvPr id="501" name="Google Shape;501;p36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2" name="Google Shape;502;p36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grpSp>
        <p:nvGrpSpPr>
          <p:cNvPr id="506" name="Google Shape;506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7" name="Google Shape;507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2898</Words>
  <Application>Microsoft Office PowerPoint</Application>
  <PresentationFormat>On-screen Show (16:9)</PresentationFormat>
  <Paragraphs>737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Fira Code</vt:lpstr>
      <vt:lpstr>Source Code Pro Medium</vt:lpstr>
      <vt:lpstr>Comfortaa</vt:lpstr>
      <vt:lpstr>Bebas Neue</vt:lpstr>
      <vt:lpstr>Arial</vt:lpstr>
      <vt:lpstr>Nunito Light</vt:lpstr>
      <vt:lpstr>PT Sans</vt:lpstr>
      <vt:lpstr>Courier New</vt:lpstr>
      <vt:lpstr>Anaheim</vt:lpstr>
      <vt:lpstr>Source Code Pro</vt:lpstr>
      <vt:lpstr>Roboto Mono</vt:lpstr>
      <vt:lpstr>Introduction to Java Programming for High School by Slidesgo</vt:lpstr>
      <vt:lpstr>FullStack   Ecommerce   Website</vt:lpstr>
      <vt:lpstr>Team Members</vt:lpstr>
      <vt:lpstr>Table of contents</vt:lpstr>
      <vt:lpstr>Table of contents</vt:lpstr>
      <vt:lpstr>Project    Overview</vt:lpstr>
      <vt:lpstr>Project Overview!</vt:lpstr>
      <vt:lpstr>Functional  Requirements</vt:lpstr>
      <vt:lpstr>Functional Requirements</vt:lpstr>
      <vt:lpstr>Technology  Used</vt:lpstr>
      <vt:lpstr>Technology Used</vt:lpstr>
      <vt:lpstr>M – MongoDB</vt:lpstr>
      <vt:lpstr>E – Express.js</vt:lpstr>
      <vt:lpstr>R &amp; N – React.js &amp; Node.js</vt:lpstr>
      <vt:lpstr>Technical Requirements</vt:lpstr>
      <vt:lpstr>Backend</vt:lpstr>
      <vt:lpstr>Backend</vt:lpstr>
      <vt:lpstr>Backend</vt:lpstr>
      <vt:lpstr>Backend</vt:lpstr>
      <vt:lpstr>Backend</vt:lpstr>
      <vt:lpstr>Code Snippets</vt:lpstr>
      <vt:lpstr>Functional Requirements (High-level)</vt:lpstr>
      <vt:lpstr>User Side</vt:lpstr>
      <vt:lpstr>&lt;Frontend&gt;</vt:lpstr>
      <vt:lpstr>Registeration</vt:lpstr>
      <vt:lpstr>Checkout</vt:lpstr>
      <vt:lpstr>Profile</vt:lpstr>
      <vt:lpstr>Admin Side</vt:lpstr>
      <vt:lpstr>Orders</vt:lpstr>
      <vt:lpstr>User admin</vt:lpstr>
      <vt:lpstr>Core pages walkthrough</vt:lpstr>
      <vt:lpstr>&lt;Backend&gt;</vt:lpstr>
      <vt:lpstr>MVC</vt:lpstr>
      <vt:lpstr>Authentication</vt:lpstr>
      <vt:lpstr>Auth.route.ts</vt:lpstr>
      <vt:lpstr>Auth.service.ts</vt:lpstr>
      <vt:lpstr>Cart</vt:lpstr>
      <vt:lpstr>Cart.route.ts</vt:lpstr>
      <vt:lpstr>Cart.service.ts</vt:lpstr>
      <vt:lpstr>Order</vt:lpstr>
      <vt:lpstr>Order.route.ts</vt:lpstr>
      <vt:lpstr>Order.controller.ts</vt:lpstr>
      <vt:lpstr>Order.service.ts</vt:lpstr>
      <vt:lpstr>Order.service.ts</vt:lpstr>
      <vt:lpstr>Products</vt:lpstr>
      <vt:lpstr>Product.route.ts</vt:lpstr>
      <vt:lpstr>Product.controller.ts</vt:lpstr>
      <vt:lpstr>Product.controller.ts</vt:lpstr>
      <vt:lpstr>Product.controller.ts</vt:lpstr>
      <vt:lpstr>Product.service.ts</vt:lpstr>
      <vt:lpstr>Product.service.ts</vt:lpstr>
      <vt:lpstr>Product.service.ts</vt:lpstr>
      <vt:lpstr>Product.service.ts</vt:lpstr>
      <vt:lpstr>Reviews</vt:lpstr>
      <vt:lpstr>Reviews.route.ts</vt:lpstr>
      <vt:lpstr>Reviews.controller.ts</vt:lpstr>
      <vt:lpstr>Reviews.service.ts</vt:lpstr>
      <vt:lpstr>Users</vt:lpstr>
      <vt:lpstr>Users.route.ts</vt:lpstr>
      <vt:lpstr>Users.controller.ts</vt:lpstr>
      <vt:lpstr>Users.service.ts</vt:lpstr>
      <vt:lpstr>Users.service.ts</vt:lpstr>
      <vt:lpstr>Process Screenshots</vt:lpstr>
      <vt:lpstr>Process Screenshots</vt:lpstr>
      <vt:lpstr>Process Screenshots</vt:lpstr>
      <vt:lpstr>Process Screenshots</vt:lpstr>
      <vt:lpstr>Process Screenshots</vt:lpstr>
      <vt:lpstr>Process Screenshots</vt:lpstr>
      <vt:lpstr>Process Screenshots</vt:lpstr>
      <vt:lpstr>Process Screenshots</vt:lpstr>
      <vt:lpstr>Computer mockup</vt:lpstr>
      <vt:lpstr>Phone mockup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Hossam</cp:lastModifiedBy>
  <cp:revision>3</cp:revision>
  <dcterms:modified xsi:type="dcterms:W3CDTF">2025-05-10T09:06:01Z</dcterms:modified>
</cp:coreProperties>
</file>